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5F8A0-7073-44CD-AA98-DE2D92E7F5E5}" v="6" dt="2025-09-22T15:12:59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100" d="100"/>
          <a:sy n="100" d="100"/>
        </p:scale>
        <p:origin x="43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B0062-355D-4059-870C-90A3273DDEF4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07092B3-01CF-40C5-A183-0BA176AB045C}">
      <dgm:prSet/>
      <dgm:spPr/>
      <dgm:t>
        <a:bodyPr/>
        <a:lstStyle/>
        <a:p>
          <a:r>
            <a:rPr lang="en-US"/>
            <a:t>Lines of Code (LOC) = 65</a:t>
          </a:r>
        </a:p>
      </dgm:t>
    </dgm:pt>
    <dgm:pt modelId="{36007268-B0AC-41E7-B853-FC93084BDDF9}" type="parTrans" cxnId="{F636DC2C-4519-4BD1-A943-B08AB0AD25FE}">
      <dgm:prSet/>
      <dgm:spPr/>
      <dgm:t>
        <a:bodyPr/>
        <a:lstStyle/>
        <a:p>
          <a:endParaRPr lang="en-US"/>
        </a:p>
      </dgm:t>
    </dgm:pt>
    <dgm:pt modelId="{4B110666-936F-4A91-84F6-42DA551C79F1}" type="sibTrans" cxnId="{F636DC2C-4519-4BD1-A943-B08AB0AD25FE}">
      <dgm:prSet/>
      <dgm:spPr/>
      <dgm:t>
        <a:bodyPr/>
        <a:lstStyle/>
        <a:p>
          <a:endParaRPr lang="en-US"/>
        </a:p>
      </dgm:t>
    </dgm:pt>
    <dgm:pt modelId="{22F759B7-15B7-4641-AB9C-72D00E0909FC}">
      <dgm:prSet/>
      <dgm:spPr/>
      <dgm:t>
        <a:bodyPr/>
        <a:lstStyle/>
        <a:p>
          <a:r>
            <a:rPr lang="en-US"/>
            <a:t>Total Bugs = 2</a:t>
          </a:r>
        </a:p>
      </dgm:t>
    </dgm:pt>
    <dgm:pt modelId="{575254CB-4AE8-48BB-97D1-A6787D2BA6E6}" type="parTrans" cxnId="{1C302FDF-EBBA-4D6A-BED7-C974554306FE}">
      <dgm:prSet/>
      <dgm:spPr/>
      <dgm:t>
        <a:bodyPr/>
        <a:lstStyle/>
        <a:p>
          <a:endParaRPr lang="en-US"/>
        </a:p>
      </dgm:t>
    </dgm:pt>
    <dgm:pt modelId="{A0D52D42-BB1D-484F-B4B9-2A293462F9BF}" type="sibTrans" cxnId="{1C302FDF-EBBA-4D6A-BED7-C974554306FE}">
      <dgm:prSet/>
      <dgm:spPr/>
      <dgm:t>
        <a:bodyPr/>
        <a:lstStyle/>
        <a:p>
          <a:endParaRPr lang="en-US"/>
        </a:p>
      </dgm:t>
    </dgm:pt>
    <dgm:pt modelId="{3C239DEF-5FC2-46A4-87C2-A9438CA3F842}">
      <dgm:prSet/>
      <dgm:spPr/>
      <dgm:t>
        <a:bodyPr/>
        <a:lstStyle/>
        <a:p>
          <a:r>
            <a:rPr lang="en-US"/>
            <a:t>Defect Density=Number of Defects/ Lines of Code (LOC) </a:t>
          </a:r>
        </a:p>
      </dgm:t>
    </dgm:pt>
    <dgm:pt modelId="{72E6344C-9413-48D3-988A-3E3E7E2A7ACD}" type="parTrans" cxnId="{DB4915A1-B6F3-4E2C-AB28-B36F5EB24CF8}">
      <dgm:prSet/>
      <dgm:spPr/>
      <dgm:t>
        <a:bodyPr/>
        <a:lstStyle/>
        <a:p>
          <a:endParaRPr lang="en-US"/>
        </a:p>
      </dgm:t>
    </dgm:pt>
    <dgm:pt modelId="{B36BEC56-2C00-4738-8B85-854C5193ABA9}" type="sibTrans" cxnId="{DB4915A1-B6F3-4E2C-AB28-B36F5EB24CF8}">
      <dgm:prSet/>
      <dgm:spPr/>
      <dgm:t>
        <a:bodyPr/>
        <a:lstStyle/>
        <a:p>
          <a:endParaRPr lang="en-US"/>
        </a:p>
      </dgm:t>
    </dgm:pt>
    <dgm:pt modelId="{38C66AC6-E955-40BB-A6C3-06410BB605A9}">
      <dgm:prSet/>
      <dgm:spPr/>
      <dgm:t>
        <a:bodyPr/>
        <a:lstStyle/>
        <a:p>
          <a:r>
            <a:rPr lang="en-US"/>
            <a:t>=2/65</a:t>
          </a:r>
        </a:p>
      </dgm:t>
    </dgm:pt>
    <dgm:pt modelId="{757D0C81-C90D-41AE-8EFC-D567FCE3228F}" type="parTrans" cxnId="{61783BB7-CAC6-4AB8-B0CD-3431306F94E9}">
      <dgm:prSet/>
      <dgm:spPr/>
      <dgm:t>
        <a:bodyPr/>
        <a:lstStyle/>
        <a:p>
          <a:endParaRPr lang="en-US"/>
        </a:p>
      </dgm:t>
    </dgm:pt>
    <dgm:pt modelId="{AAD4BF7E-A145-4E31-A673-B1989DE88508}" type="sibTrans" cxnId="{61783BB7-CAC6-4AB8-B0CD-3431306F94E9}">
      <dgm:prSet/>
      <dgm:spPr/>
      <dgm:t>
        <a:bodyPr/>
        <a:lstStyle/>
        <a:p>
          <a:endParaRPr lang="en-US"/>
        </a:p>
      </dgm:t>
    </dgm:pt>
    <dgm:pt modelId="{E35F56A5-0F61-4A20-A90D-A1189DCAB363}">
      <dgm:prSet/>
      <dgm:spPr/>
      <dgm:t>
        <a:bodyPr/>
        <a:lstStyle/>
        <a:p>
          <a:r>
            <a:rPr lang="en-US" dirty="0"/>
            <a:t>=0.031​​</a:t>
          </a:r>
        </a:p>
      </dgm:t>
    </dgm:pt>
    <dgm:pt modelId="{C8E817CF-21BE-459D-9553-C57C229EF754}" type="parTrans" cxnId="{44672867-3A0F-4B8A-AD8D-7E9FD0D562EC}">
      <dgm:prSet/>
      <dgm:spPr/>
      <dgm:t>
        <a:bodyPr/>
        <a:lstStyle/>
        <a:p>
          <a:endParaRPr lang="en-US"/>
        </a:p>
      </dgm:t>
    </dgm:pt>
    <dgm:pt modelId="{FE4EECC0-0FBE-4F5D-968C-913673BBDA79}" type="sibTrans" cxnId="{44672867-3A0F-4B8A-AD8D-7E9FD0D562EC}">
      <dgm:prSet/>
      <dgm:spPr/>
      <dgm:t>
        <a:bodyPr/>
        <a:lstStyle/>
        <a:p>
          <a:endParaRPr lang="en-US"/>
        </a:p>
      </dgm:t>
    </dgm:pt>
    <dgm:pt modelId="{46CCA7FC-6BA9-4DB9-87A3-39C547BF35CB}">
      <dgm:prSet/>
      <dgm:spPr/>
      <dgm:t>
        <a:bodyPr/>
        <a:lstStyle/>
        <a:p>
          <a:r>
            <a:rPr lang="en-US" dirty="0"/>
            <a:t>31 defects/KLOC</a:t>
          </a:r>
        </a:p>
      </dgm:t>
    </dgm:pt>
    <dgm:pt modelId="{C14A05FB-FCC0-4B51-8096-DF622A555487}" type="parTrans" cxnId="{47768303-D730-42A7-8AFA-0F492D99574E}">
      <dgm:prSet/>
      <dgm:spPr/>
      <dgm:t>
        <a:bodyPr/>
        <a:lstStyle/>
        <a:p>
          <a:endParaRPr lang="en-GB"/>
        </a:p>
      </dgm:t>
    </dgm:pt>
    <dgm:pt modelId="{CBB78946-BE38-4E54-9C73-835BE2032309}" type="sibTrans" cxnId="{47768303-D730-42A7-8AFA-0F492D99574E}">
      <dgm:prSet/>
      <dgm:spPr/>
    </dgm:pt>
    <dgm:pt modelId="{B645B3A7-9149-4286-97D6-001ABDBC3B17}" type="pres">
      <dgm:prSet presAssocID="{8B1B0062-355D-4059-870C-90A3273DDEF4}" presName="linear" presStyleCnt="0">
        <dgm:presLayoutVars>
          <dgm:animLvl val="lvl"/>
          <dgm:resizeHandles val="exact"/>
        </dgm:presLayoutVars>
      </dgm:prSet>
      <dgm:spPr/>
    </dgm:pt>
    <dgm:pt modelId="{FFD071BB-D1DA-4449-9176-3ACA214D3E88}" type="pres">
      <dgm:prSet presAssocID="{407092B3-01CF-40C5-A183-0BA176AB04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B3DDCE-94C7-4096-BC9C-A499FCD8CD4C}" type="pres">
      <dgm:prSet presAssocID="{4B110666-936F-4A91-84F6-42DA551C79F1}" presName="spacer" presStyleCnt="0"/>
      <dgm:spPr/>
    </dgm:pt>
    <dgm:pt modelId="{8D0C4D2D-66DA-4125-B759-35510FAA4236}" type="pres">
      <dgm:prSet presAssocID="{22F759B7-15B7-4641-AB9C-72D00E0909F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B17C65A-B795-47C2-9142-4FE40F4193A5}" type="pres">
      <dgm:prSet presAssocID="{A0D52D42-BB1D-484F-B4B9-2A293462F9BF}" presName="spacer" presStyleCnt="0"/>
      <dgm:spPr/>
    </dgm:pt>
    <dgm:pt modelId="{CA5C9B17-91E9-4EBF-8152-E75676B2E0B9}" type="pres">
      <dgm:prSet presAssocID="{3C239DEF-5FC2-46A4-87C2-A9438CA3F8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21B661-5072-4EBC-8BE4-185E622B4956}" type="pres">
      <dgm:prSet presAssocID="{B36BEC56-2C00-4738-8B85-854C5193ABA9}" presName="spacer" presStyleCnt="0"/>
      <dgm:spPr/>
    </dgm:pt>
    <dgm:pt modelId="{4E698EF6-B678-4779-B826-809ED62161D6}" type="pres">
      <dgm:prSet presAssocID="{38C66AC6-E955-40BB-A6C3-06410BB605A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C2B750C-D170-4074-970F-AD08C1F4A7DF}" type="pres">
      <dgm:prSet presAssocID="{38C66AC6-E955-40BB-A6C3-06410BB605A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7768303-D730-42A7-8AFA-0F492D99574E}" srcId="{38C66AC6-E955-40BB-A6C3-06410BB605A9}" destId="{46CCA7FC-6BA9-4DB9-87A3-39C547BF35CB}" srcOrd="1" destOrd="0" parTransId="{C14A05FB-FCC0-4B51-8096-DF622A555487}" sibTransId="{CBB78946-BE38-4E54-9C73-835BE2032309}"/>
    <dgm:cxn modelId="{F636DC2C-4519-4BD1-A943-B08AB0AD25FE}" srcId="{8B1B0062-355D-4059-870C-90A3273DDEF4}" destId="{407092B3-01CF-40C5-A183-0BA176AB045C}" srcOrd="0" destOrd="0" parTransId="{36007268-B0AC-41E7-B853-FC93084BDDF9}" sibTransId="{4B110666-936F-4A91-84F6-42DA551C79F1}"/>
    <dgm:cxn modelId="{FA287C40-DFA2-441A-A11A-A213474AE962}" type="presOf" srcId="{22F759B7-15B7-4641-AB9C-72D00E0909FC}" destId="{8D0C4D2D-66DA-4125-B759-35510FAA4236}" srcOrd="0" destOrd="0" presId="urn:microsoft.com/office/officeart/2005/8/layout/vList2"/>
    <dgm:cxn modelId="{44672867-3A0F-4B8A-AD8D-7E9FD0D562EC}" srcId="{38C66AC6-E955-40BB-A6C3-06410BB605A9}" destId="{E35F56A5-0F61-4A20-A90D-A1189DCAB363}" srcOrd="0" destOrd="0" parTransId="{C8E817CF-21BE-459D-9553-C57C229EF754}" sibTransId="{FE4EECC0-0FBE-4F5D-968C-913673BBDA79}"/>
    <dgm:cxn modelId="{6A9AA356-3A44-4529-A86F-ACB0444367DD}" type="presOf" srcId="{407092B3-01CF-40C5-A183-0BA176AB045C}" destId="{FFD071BB-D1DA-4449-9176-3ACA214D3E88}" srcOrd="0" destOrd="0" presId="urn:microsoft.com/office/officeart/2005/8/layout/vList2"/>
    <dgm:cxn modelId="{AC627C98-387E-4EB5-AE3B-9B18E8964751}" type="presOf" srcId="{8B1B0062-355D-4059-870C-90A3273DDEF4}" destId="{B645B3A7-9149-4286-97D6-001ABDBC3B17}" srcOrd="0" destOrd="0" presId="urn:microsoft.com/office/officeart/2005/8/layout/vList2"/>
    <dgm:cxn modelId="{DB4915A1-B6F3-4E2C-AB28-B36F5EB24CF8}" srcId="{8B1B0062-355D-4059-870C-90A3273DDEF4}" destId="{3C239DEF-5FC2-46A4-87C2-A9438CA3F842}" srcOrd="2" destOrd="0" parTransId="{72E6344C-9413-48D3-988A-3E3E7E2A7ACD}" sibTransId="{B36BEC56-2C00-4738-8B85-854C5193ABA9}"/>
    <dgm:cxn modelId="{59C70EA3-F104-44CD-ADE5-AF49E1D6E21A}" type="presOf" srcId="{E35F56A5-0F61-4A20-A90D-A1189DCAB363}" destId="{BC2B750C-D170-4074-970F-AD08C1F4A7DF}" srcOrd="0" destOrd="0" presId="urn:microsoft.com/office/officeart/2005/8/layout/vList2"/>
    <dgm:cxn modelId="{91784BB0-0554-4639-8349-EC6B27EE9B92}" type="presOf" srcId="{38C66AC6-E955-40BB-A6C3-06410BB605A9}" destId="{4E698EF6-B678-4779-B826-809ED62161D6}" srcOrd="0" destOrd="0" presId="urn:microsoft.com/office/officeart/2005/8/layout/vList2"/>
    <dgm:cxn modelId="{898C02B5-A01A-4ADF-9D2C-D48CF7E41A46}" type="presOf" srcId="{3C239DEF-5FC2-46A4-87C2-A9438CA3F842}" destId="{CA5C9B17-91E9-4EBF-8152-E75676B2E0B9}" srcOrd="0" destOrd="0" presId="urn:microsoft.com/office/officeart/2005/8/layout/vList2"/>
    <dgm:cxn modelId="{61783BB7-CAC6-4AB8-B0CD-3431306F94E9}" srcId="{8B1B0062-355D-4059-870C-90A3273DDEF4}" destId="{38C66AC6-E955-40BB-A6C3-06410BB605A9}" srcOrd="3" destOrd="0" parTransId="{757D0C81-C90D-41AE-8EFC-D567FCE3228F}" sibTransId="{AAD4BF7E-A145-4E31-A673-B1989DE88508}"/>
    <dgm:cxn modelId="{DB0614B9-0887-4F4A-87F1-2F546AA436AE}" type="presOf" srcId="{46CCA7FC-6BA9-4DB9-87A3-39C547BF35CB}" destId="{BC2B750C-D170-4074-970F-AD08C1F4A7DF}" srcOrd="0" destOrd="1" presId="urn:microsoft.com/office/officeart/2005/8/layout/vList2"/>
    <dgm:cxn modelId="{1C302FDF-EBBA-4D6A-BED7-C974554306FE}" srcId="{8B1B0062-355D-4059-870C-90A3273DDEF4}" destId="{22F759B7-15B7-4641-AB9C-72D00E0909FC}" srcOrd="1" destOrd="0" parTransId="{575254CB-4AE8-48BB-97D1-A6787D2BA6E6}" sibTransId="{A0D52D42-BB1D-484F-B4B9-2A293462F9BF}"/>
    <dgm:cxn modelId="{9452EC9B-DB9B-41C8-B101-4251B74907ED}" type="presParOf" srcId="{B645B3A7-9149-4286-97D6-001ABDBC3B17}" destId="{FFD071BB-D1DA-4449-9176-3ACA214D3E88}" srcOrd="0" destOrd="0" presId="urn:microsoft.com/office/officeart/2005/8/layout/vList2"/>
    <dgm:cxn modelId="{53B0C5F7-FB36-4221-968B-F59E145DA902}" type="presParOf" srcId="{B645B3A7-9149-4286-97D6-001ABDBC3B17}" destId="{A8B3DDCE-94C7-4096-BC9C-A499FCD8CD4C}" srcOrd="1" destOrd="0" presId="urn:microsoft.com/office/officeart/2005/8/layout/vList2"/>
    <dgm:cxn modelId="{0A31C00C-3E1D-4EC6-BAE5-0E9106F0AE79}" type="presParOf" srcId="{B645B3A7-9149-4286-97D6-001ABDBC3B17}" destId="{8D0C4D2D-66DA-4125-B759-35510FAA4236}" srcOrd="2" destOrd="0" presId="urn:microsoft.com/office/officeart/2005/8/layout/vList2"/>
    <dgm:cxn modelId="{D737443C-FA6F-4979-89BB-EBB6BA25D1E0}" type="presParOf" srcId="{B645B3A7-9149-4286-97D6-001ABDBC3B17}" destId="{6B17C65A-B795-47C2-9142-4FE40F4193A5}" srcOrd="3" destOrd="0" presId="urn:microsoft.com/office/officeart/2005/8/layout/vList2"/>
    <dgm:cxn modelId="{E99C2D61-57AC-42D1-958F-6C3378B0F055}" type="presParOf" srcId="{B645B3A7-9149-4286-97D6-001ABDBC3B17}" destId="{CA5C9B17-91E9-4EBF-8152-E75676B2E0B9}" srcOrd="4" destOrd="0" presId="urn:microsoft.com/office/officeart/2005/8/layout/vList2"/>
    <dgm:cxn modelId="{20088017-4A1C-4C4F-9E3E-F7A9CA107FFC}" type="presParOf" srcId="{B645B3A7-9149-4286-97D6-001ABDBC3B17}" destId="{7F21B661-5072-4EBC-8BE4-185E622B4956}" srcOrd="5" destOrd="0" presId="urn:microsoft.com/office/officeart/2005/8/layout/vList2"/>
    <dgm:cxn modelId="{E51C3DBD-9AEF-4482-AADB-B14797286151}" type="presParOf" srcId="{B645B3A7-9149-4286-97D6-001ABDBC3B17}" destId="{4E698EF6-B678-4779-B826-809ED62161D6}" srcOrd="6" destOrd="0" presId="urn:microsoft.com/office/officeart/2005/8/layout/vList2"/>
    <dgm:cxn modelId="{B08680DD-E5A9-4F2D-A21A-CAF9C6D2B7A0}" type="presParOf" srcId="{B645B3A7-9149-4286-97D6-001ABDBC3B17}" destId="{BC2B750C-D170-4074-970F-AD08C1F4A7D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071BB-D1DA-4449-9176-3ACA214D3E88}">
      <dsp:nvSpPr>
        <dsp:cNvPr id="0" name=""/>
        <dsp:cNvSpPr/>
      </dsp:nvSpPr>
      <dsp:spPr>
        <a:xfrm>
          <a:off x="0" y="233836"/>
          <a:ext cx="5288049" cy="9743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Lines of Code (LOC) = 65</a:t>
          </a:r>
        </a:p>
      </dsp:txBody>
      <dsp:txXfrm>
        <a:off x="47566" y="281402"/>
        <a:ext cx="5192917" cy="879258"/>
      </dsp:txXfrm>
    </dsp:sp>
    <dsp:sp modelId="{8D0C4D2D-66DA-4125-B759-35510FAA4236}">
      <dsp:nvSpPr>
        <dsp:cNvPr id="0" name=""/>
        <dsp:cNvSpPr/>
      </dsp:nvSpPr>
      <dsp:spPr>
        <a:xfrm>
          <a:off x="0" y="1280226"/>
          <a:ext cx="5288049" cy="9743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Total Bugs = 2</a:t>
          </a:r>
        </a:p>
      </dsp:txBody>
      <dsp:txXfrm>
        <a:off x="47566" y="1327792"/>
        <a:ext cx="5192917" cy="879258"/>
      </dsp:txXfrm>
    </dsp:sp>
    <dsp:sp modelId="{CA5C9B17-91E9-4EBF-8152-E75676B2E0B9}">
      <dsp:nvSpPr>
        <dsp:cNvPr id="0" name=""/>
        <dsp:cNvSpPr/>
      </dsp:nvSpPr>
      <dsp:spPr>
        <a:xfrm>
          <a:off x="0" y="2326617"/>
          <a:ext cx="5288049" cy="9743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Defect Density=Number of Defects/ Lines of Code (LOC) </a:t>
          </a:r>
        </a:p>
      </dsp:txBody>
      <dsp:txXfrm>
        <a:off x="47566" y="2374183"/>
        <a:ext cx="5192917" cy="879258"/>
      </dsp:txXfrm>
    </dsp:sp>
    <dsp:sp modelId="{4E698EF6-B678-4779-B826-809ED62161D6}">
      <dsp:nvSpPr>
        <dsp:cNvPr id="0" name=""/>
        <dsp:cNvSpPr/>
      </dsp:nvSpPr>
      <dsp:spPr>
        <a:xfrm>
          <a:off x="0" y="3373007"/>
          <a:ext cx="5288049" cy="9743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=2/65</a:t>
          </a:r>
        </a:p>
      </dsp:txBody>
      <dsp:txXfrm>
        <a:off x="47566" y="3420573"/>
        <a:ext cx="5192917" cy="879258"/>
      </dsp:txXfrm>
    </dsp:sp>
    <dsp:sp modelId="{BC2B750C-D170-4074-970F-AD08C1F4A7DF}">
      <dsp:nvSpPr>
        <dsp:cNvPr id="0" name=""/>
        <dsp:cNvSpPr/>
      </dsp:nvSpPr>
      <dsp:spPr>
        <a:xfrm>
          <a:off x="0" y="4347398"/>
          <a:ext cx="5288049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9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=0.031​​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31 defects/KLOC</a:t>
          </a:r>
        </a:p>
      </dsp:txBody>
      <dsp:txXfrm>
        <a:off x="0" y="4347398"/>
        <a:ext cx="5288049" cy="685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6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0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0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7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7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4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4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4B06F-F87C-96B1-89BD-2E6D1886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688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D092-6607-245D-7065-15D3AF6C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3905203" cy="273853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/>
              <a:t>Practical Assignment: Software Testing and Quality for MERN, Spring Boot, or .NET Applications</a:t>
            </a:r>
            <a:br>
              <a:rPr lang="en-GB" sz="3000" b="1"/>
            </a:br>
            <a:endParaRPr lang="en-GB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B6D2-3365-8A40-A2F9-3E78F0D5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en-US" dirty="0"/>
              <a:t>INDUWARA K.M.W</a:t>
            </a:r>
            <a:endParaRPr lang="en-GB" dirty="0"/>
          </a:p>
          <a:p>
            <a:r>
              <a:rPr lang="en-GB" dirty="0"/>
              <a:t>EG/2022/5083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7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E52D-AB45-A694-B33D-67EE6A69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 CI/CD pipeline using  GitHub Actions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D29828-EC53-8370-31D7-2EB1E163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458080"/>
            <a:ext cx="7290648" cy="388226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A06759-1E36-A5FB-256E-97CE54034010}"/>
              </a:ext>
            </a:extLst>
          </p:cNvPr>
          <p:cNvSpPr txBox="1"/>
          <p:nvPr/>
        </p:nvSpPr>
        <p:spPr>
          <a:xfrm>
            <a:off x="1156138" y="5759669"/>
            <a:ext cx="377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--allow-empty -m "test"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29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DD2EF-F832-99D4-6036-59C7CA32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3" y="1371600"/>
            <a:ext cx="325006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Performance, Security, and Usability Testing</a:t>
            </a:r>
            <a:br>
              <a:rPr lang="en-US" sz="3700"/>
            </a:br>
            <a:endParaRPr lang="en-US" sz="3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D49C-A7F4-C09F-761F-8B54F716B3AF}"/>
              </a:ext>
            </a:extLst>
          </p:cNvPr>
          <p:cNvSpPr txBox="1"/>
          <p:nvPr/>
        </p:nvSpPr>
        <p:spPr>
          <a:xfrm>
            <a:off x="640950" y="4532626"/>
            <a:ext cx="3250068" cy="1140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b="1" cap="all" spc="300"/>
              <a:t>Load Testing with JMeter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9CA045-B960-7C56-3492-7EE417D2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23" y="1580982"/>
            <a:ext cx="7086286" cy="37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7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BAA4D9-7A8D-CE7B-3756-485ACF18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48533" cy="621981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C22CEB8-BCFA-FD8F-B6F3-3B6951C4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"/>
          <a:stretch>
            <a:fillRect/>
          </a:stretch>
        </p:blipFill>
        <p:spPr>
          <a:xfrm>
            <a:off x="383192" y="378373"/>
            <a:ext cx="4644286" cy="25855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1766"/>
            <a:ext cx="115485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BAD641-2395-70EC-8848-22D75FCDA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70" y="541452"/>
            <a:ext cx="5727200" cy="30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56A2-0390-6742-7CAD-E7223A37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Defect Tracking and Bug Management</a:t>
            </a:r>
            <a:br>
              <a:rPr lang="en-US" sz="3700"/>
            </a:br>
            <a:endParaRPr lang="en-US" sz="3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DC179-FFC8-4598-F19E-46B34CA76BAE}"/>
              </a:ext>
            </a:extLst>
          </p:cNvPr>
          <p:cNvSpPr txBox="1"/>
          <p:nvPr/>
        </p:nvSpPr>
        <p:spPr>
          <a:xfrm>
            <a:off x="640080" y="4846904"/>
            <a:ext cx="3145535" cy="99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b="1" cap="all" spc="300" dirty="0"/>
              <a:t>bugs found during testing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086734-C54F-5D2A-1F81-2E6EF40C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4" y="1517047"/>
            <a:ext cx="7086600" cy="37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2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1640CA57-FA74-7FC1-1019-ED5ABC23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0" r="13222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F03C3-D5DF-EFCF-BD3D-DC69A87A1EC2}"/>
              </a:ext>
            </a:extLst>
          </p:cNvPr>
          <p:cNvSpPr txBox="1"/>
          <p:nvPr/>
        </p:nvSpPr>
        <p:spPr>
          <a:xfrm>
            <a:off x="8719128" y="2922624"/>
            <a:ext cx="2811880" cy="3409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root cause analysis on a bug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39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AEA0218-3D85-830E-FBA6-5AF36FA7CB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53003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F0B22-08E7-CC6C-C25F-BEBA1600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Software Quality Metrics and Standards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extBox 2">
            <a:extLst>
              <a:ext uri="{FF2B5EF4-FFF2-40B4-BE49-F238E27FC236}">
                <a16:creationId xmlns:a16="http://schemas.microsoft.com/office/drawing/2014/main" id="{27CACFD8-525C-6527-8AE1-47C566B41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426444"/>
              </p:ext>
            </p:extLst>
          </p:nvPr>
        </p:nvGraphicFramePr>
        <p:xfrm>
          <a:off x="6242960" y="1031002"/>
          <a:ext cx="5288049" cy="526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098E27-70EF-611B-6BC4-9F9FE04078EA}"/>
              </a:ext>
            </a:extLst>
          </p:cNvPr>
          <p:cNvSpPr txBox="1"/>
          <p:nvPr/>
        </p:nvSpPr>
        <p:spPr>
          <a:xfrm>
            <a:off x="5935695" y="661669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Defect Density -</a:t>
            </a:r>
            <a:r>
              <a:rPr lang="en-US" dirty="0"/>
              <a:t>Number of defects per 1,000 lines of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54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High Voltage">
            <a:extLst>
              <a:ext uri="{FF2B5EF4-FFF2-40B4-BE49-F238E27FC236}">
                <a16:creationId xmlns:a16="http://schemas.microsoft.com/office/drawing/2014/main" id="{630BF7A3-70AF-9017-C70F-273C2A6C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FE8F0-D263-DF6C-67A6-76584F2D527D}"/>
              </a:ext>
            </a:extLst>
          </p:cNvPr>
          <p:cNvSpPr txBox="1"/>
          <p:nvPr/>
        </p:nvSpPr>
        <p:spPr>
          <a:xfrm>
            <a:off x="6400799" y="960119"/>
            <a:ext cx="5130210" cy="5022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Mean Time to Failure (MTTF) </a:t>
            </a:r>
            <a:r>
              <a:rPr lang="en-US"/>
              <a:t>: Average operational time between inherent failures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MTTF = Total Operating Time / Number of Failures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         = 1h/2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         = 0.5 h/defect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992800-9A44-3D1C-4BD0-4ECFAE8D02DC}"/>
              </a:ext>
            </a:extLst>
          </p:cNvPr>
          <p:cNvSpPr txBox="1"/>
          <p:nvPr/>
        </p:nvSpPr>
        <p:spPr>
          <a:xfrm>
            <a:off x="1788160" y="1483360"/>
            <a:ext cx="73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MTTF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3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66619-4FB8-3A81-2597-78DB3F87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SonarQube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B07E74-BEAD-3E70-546B-08DBAA103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8" y="582084"/>
            <a:ext cx="7086600" cy="3773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CE0AC-0049-233C-A83D-0D003EBA53C7}"/>
              </a:ext>
            </a:extLst>
          </p:cNvPr>
          <p:cNvSpPr txBox="1"/>
          <p:nvPr/>
        </p:nvSpPr>
        <p:spPr>
          <a:xfrm>
            <a:off x="1448470" y="5024731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http://localhost:9000/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76EB9-ADD9-AF3A-6BB4-BBE9751075AD}"/>
              </a:ext>
            </a:extLst>
          </p:cNvPr>
          <p:cNvSpPr txBox="1"/>
          <p:nvPr/>
        </p:nvSpPr>
        <p:spPr>
          <a:xfrm>
            <a:off x="1202663" y="5826999"/>
            <a:ext cx="1076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mvn</a:t>
            </a:r>
            <a:r>
              <a:rPr lang="en-GB" sz="1400" dirty="0"/>
              <a:t> clean verify </a:t>
            </a:r>
            <a:r>
              <a:rPr lang="en-GB" sz="1400" dirty="0" err="1"/>
              <a:t>sonar:sonar</a:t>
            </a:r>
            <a:r>
              <a:rPr lang="en-GB" sz="1400" dirty="0"/>
              <a:t> -</a:t>
            </a:r>
            <a:r>
              <a:rPr lang="en-GB" sz="1400" dirty="0" err="1"/>
              <a:t>DskipTests</a:t>
            </a:r>
            <a:r>
              <a:rPr lang="en-GB" sz="1400" dirty="0"/>
              <a:t> -</a:t>
            </a:r>
            <a:r>
              <a:rPr lang="en-GB" sz="1400" dirty="0" err="1"/>
              <a:t>Dsonar.projectKey</a:t>
            </a:r>
            <a:r>
              <a:rPr lang="en-GB" sz="1400" dirty="0"/>
              <a:t>=</a:t>
            </a:r>
            <a:r>
              <a:rPr lang="en-GB" sz="1400" dirty="0" err="1"/>
              <a:t>EmployeeApp</a:t>
            </a:r>
            <a:r>
              <a:rPr lang="en-GB" sz="1400" dirty="0"/>
              <a:t> -</a:t>
            </a:r>
            <a:r>
              <a:rPr lang="en-GB" sz="1400" dirty="0" err="1"/>
              <a:t>Dsonar.projectName</a:t>
            </a:r>
            <a:r>
              <a:rPr lang="en-GB" sz="1400" dirty="0"/>
              <a:t>=</a:t>
            </a:r>
            <a:r>
              <a:rPr lang="en-GB" sz="1400" dirty="0" err="1"/>
              <a:t>EmployeeApp</a:t>
            </a:r>
            <a:r>
              <a:rPr lang="en-GB" sz="1400" dirty="0"/>
              <a:t> -Dsonar.host.url=http://localhost:9000 -</a:t>
            </a:r>
            <a:r>
              <a:rPr lang="en-GB" sz="1400" dirty="0" err="1"/>
              <a:t>Dsonar.token</a:t>
            </a:r>
            <a:r>
              <a:rPr lang="en-GB" sz="1400" dirty="0"/>
              <a:t>=sqp_47b2044948c16e5fb26c1329a67f3f7d37b8338e</a:t>
            </a:r>
          </a:p>
        </p:txBody>
      </p:sp>
    </p:spTree>
    <p:extLst>
      <p:ext uri="{BB962C8B-B14F-4D97-AF65-F5344CB8AC3E}">
        <p14:creationId xmlns:p14="http://schemas.microsoft.com/office/powerpoint/2010/main" val="182892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BB902-DBE4-6179-50B0-F0F565B8C2CF}"/>
              </a:ext>
            </a:extLst>
          </p:cNvPr>
          <p:cNvSpPr txBox="1"/>
          <p:nvPr/>
        </p:nvSpPr>
        <p:spPr>
          <a:xfrm>
            <a:off x="640080" y="2761673"/>
            <a:ext cx="10890929" cy="3536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5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FC9A6-A8EA-AD67-059B-CD74B52D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Test-Driven Development (TDD)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EEA0D-4CF1-1EE4-9263-CD0AFD70FCA9}"/>
              </a:ext>
            </a:extLst>
          </p:cNvPr>
          <p:cNvSpPr txBox="1"/>
          <p:nvPr/>
        </p:nvSpPr>
        <p:spPr>
          <a:xfrm>
            <a:off x="640080" y="4846904"/>
            <a:ext cx="3145535" cy="99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b="1" cap="all" spc="300"/>
              <a:t>Unit Test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213D664-8A23-49AC-52EF-2DB9D8F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4" y="1517047"/>
            <a:ext cx="7086600" cy="37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5826F1-0096-3B67-27FD-196B85ECA5F3}"/>
              </a:ext>
            </a:extLst>
          </p:cNvPr>
          <p:cNvSpPr txBox="1"/>
          <p:nvPr/>
        </p:nvSpPr>
        <p:spPr>
          <a:xfrm>
            <a:off x="1030014" y="903890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Failing test (Red).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FDFB92F-2EBF-BB49-C954-24C0943B1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8" y="1550221"/>
            <a:ext cx="4361792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5C5B-2F66-C7C1-A231-2770D899EA62}"/>
              </a:ext>
            </a:extLst>
          </p:cNvPr>
          <p:cNvSpPr txBox="1"/>
          <p:nvPr/>
        </p:nvSpPr>
        <p:spPr>
          <a:xfrm>
            <a:off x="5895965" y="903890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 code to pass the test</a:t>
            </a:r>
            <a:endParaRPr lang="en-GB" dirty="0"/>
          </a:p>
        </p:txBody>
      </p:sp>
      <p:pic>
        <p:nvPicPr>
          <p:cNvPr id="8" name="Picture 7" descr="A screenshot of a computer program">
            <a:extLst>
              <a:ext uri="{FF2B5EF4-FFF2-40B4-BE49-F238E27FC236}">
                <a16:creationId xmlns:a16="http://schemas.microsoft.com/office/drawing/2014/main" id="{56930659-FE74-2480-BEF4-D30FF81C9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35" y="1550221"/>
            <a:ext cx="5233019" cy="27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6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1711E5C-49D1-7013-0325-0E586688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2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48D0DA-6F36-C570-2619-8BBDBDFA231D}"/>
              </a:ext>
            </a:extLst>
          </p:cNvPr>
          <p:cNvSpPr txBox="1"/>
          <p:nvPr/>
        </p:nvSpPr>
        <p:spPr>
          <a:xfrm>
            <a:off x="8719128" y="2922624"/>
            <a:ext cx="2811880" cy="3409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Pass the test (Green)</a:t>
            </a:r>
          </a:p>
        </p:txBody>
      </p:sp>
    </p:spTree>
    <p:extLst>
      <p:ext uri="{BB962C8B-B14F-4D97-AF65-F5344CB8AC3E}">
        <p14:creationId xmlns:p14="http://schemas.microsoft.com/office/powerpoint/2010/main" val="30147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5FCB-50D7-81D8-F44F-4FB7B8AF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3" y="1371600"/>
            <a:ext cx="325006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Behavior-Driven Development (BDD)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1507F-D92D-8C01-7EBA-5FC32DF1FE72}"/>
              </a:ext>
            </a:extLst>
          </p:cNvPr>
          <p:cNvSpPr txBox="1"/>
          <p:nvPr/>
        </p:nvSpPr>
        <p:spPr>
          <a:xfrm>
            <a:off x="640950" y="4532626"/>
            <a:ext cx="3250068" cy="1140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b="1" cap="all" spc="300" dirty="0"/>
              <a:t>feature file in Gherkin syntax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B359BF-A141-AFC6-14F6-6B962298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23" y="1580982"/>
            <a:ext cx="7086286" cy="37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1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E5685C-466C-EF18-955D-C5FAE77F6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2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5C762-66EB-CE02-3FC9-EAA502CC023C}"/>
              </a:ext>
            </a:extLst>
          </p:cNvPr>
          <p:cNvSpPr txBox="1"/>
          <p:nvPr/>
        </p:nvSpPr>
        <p:spPr>
          <a:xfrm>
            <a:off x="8719128" y="2922624"/>
            <a:ext cx="2811880" cy="3409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step definitions</a:t>
            </a:r>
            <a:r>
              <a:rPr lang="en-US"/>
              <a:t> in Java with </a:t>
            </a:r>
            <a:r>
              <a:rPr lang="en-US" b="1"/>
              <a:t>Cucumber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3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0C7E7F-58B3-F089-F054-E43162E79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2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774500-EB2F-22F1-B19F-5729EB5FE02E}"/>
              </a:ext>
            </a:extLst>
          </p:cNvPr>
          <p:cNvSpPr txBox="1"/>
          <p:nvPr/>
        </p:nvSpPr>
        <p:spPr>
          <a:xfrm>
            <a:off x="8719128" y="2922624"/>
            <a:ext cx="2811880" cy="3409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BDD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CE33E-6C97-2F2A-E5FD-48E092AE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effectLst/>
              </a:rPr>
              <a:t>Test Automation &amp; Continuous Integration</a:t>
            </a:r>
            <a:br>
              <a:rPr lang="en-US" sz="3700" dirty="0">
                <a:effectLst/>
              </a:rPr>
            </a:br>
            <a:endParaRPr lang="en-US" sz="3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3181A-FCB5-7787-FCF6-D0704744C7CD}"/>
              </a:ext>
            </a:extLst>
          </p:cNvPr>
          <p:cNvSpPr txBox="1"/>
          <p:nvPr/>
        </p:nvSpPr>
        <p:spPr>
          <a:xfrm>
            <a:off x="640080" y="4846904"/>
            <a:ext cx="3145535" cy="99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b="1" cap="all" spc="300" dirty="0"/>
              <a:t>Selenium UI test scripts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3A917B-56F9-D545-DE9A-2485869FC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4" y="1517047"/>
            <a:ext cx="7086600" cy="3773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DA019-0300-FDD6-5D80-C1F726FF8FB4}"/>
              </a:ext>
            </a:extLst>
          </p:cNvPr>
          <p:cNvSpPr txBox="1"/>
          <p:nvPr/>
        </p:nvSpPr>
        <p:spPr>
          <a:xfrm>
            <a:off x="640080" y="4846904"/>
            <a:ext cx="3145535" cy="993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endParaRPr lang="en-US" b="1" cap="all" spc="300" dirty="0"/>
          </a:p>
        </p:txBody>
      </p:sp>
    </p:spTree>
    <p:extLst>
      <p:ext uri="{BB962C8B-B14F-4D97-AF65-F5344CB8AC3E}">
        <p14:creationId xmlns:p14="http://schemas.microsoft.com/office/powerpoint/2010/main" val="22246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04463-B4DB-1AC1-4132-A8AFE210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API test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D6C024-2A33-4B36-A433-E13C76ED0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4" y="1517047"/>
            <a:ext cx="7086600" cy="37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469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262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Grandview Display</vt:lpstr>
      <vt:lpstr>DashVTI</vt:lpstr>
      <vt:lpstr>Practical Assignment: Software Testing and Quality for MERN, Spring Boot, or .NET Applications </vt:lpstr>
      <vt:lpstr>Test-Driven Development (TDD) </vt:lpstr>
      <vt:lpstr>PowerPoint Presentation</vt:lpstr>
      <vt:lpstr>PowerPoint Presentation</vt:lpstr>
      <vt:lpstr>Behavior-Driven Development (BDD)</vt:lpstr>
      <vt:lpstr>PowerPoint Presentation</vt:lpstr>
      <vt:lpstr>PowerPoint Presentation</vt:lpstr>
      <vt:lpstr>Test Automation &amp; Continuous Integration </vt:lpstr>
      <vt:lpstr>API test </vt:lpstr>
      <vt:lpstr> CI/CD pipeline using  GitHub Actions </vt:lpstr>
      <vt:lpstr>Performance, Security, and Usability Testing </vt:lpstr>
      <vt:lpstr>PowerPoint Presentation</vt:lpstr>
      <vt:lpstr>Defect Tracking and Bug Management </vt:lpstr>
      <vt:lpstr>PowerPoint Presentation</vt:lpstr>
      <vt:lpstr>Software Quality Metrics and Standards </vt:lpstr>
      <vt:lpstr>PowerPoint Presentation</vt:lpstr>
      <vt:lpstr>SonarQube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induwara.wathsan1@gmail.com</dc:creator>
  <cp:lastModifiedBy>Wathsan Induwara</cp:lastModifiedBy>
  <cp:revision>2</cp:revision>
  <dcterms:created xsi:type="dcterms:W3CDTF">2025-09-20T10:08:19Z</dcterms:created>
  <dcterms:modified xsi:type="dcterms:W3CDTF">2025-09-25T11:47:38Z</dcterms:modified>
</cp:coreProperties>
</file>